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x="18288000" cy="10287000"/>
  <p:notesSz cx="6858000" cy="9144000"/>
  <p:embeddedFontLst>
    <p:embeddedFont>
      <p:font typeface="Roller Coaster Serif" charset="1" panose="00000000000000000000"/>
      <p:regular r:id="rId15"/>
    </p:embeddedFont>
    <p:embeddedFont>
      <p:font typeface="Open Sans 2" charset="1" panose="00000000000000000000"/>
      <p:regular r:id="rId16"/>
    </p:embeddedFont>
    <p:embeddedFont>
      <p:font typeface="Open Sans 2 Bold" charset="1" panose="00000000000000000000"/>
      <p:regular r:id="rId17"/>
    </p:embeddedFont>
    <p:embeddedFont>
      <p:font typeface="Open Sans 1" charset="1" panose="020B0606030504020204"/>
      <p:regular r:id="rId18"/>
    </p:embeddedFont>
    <p:embeddedFont>
      <p:font typeface="Questrial" charset="1" panose="02000000000000000000"/>
      <p:regular r:id="rId19"/>
    </p:embeddedFont>
    <p:embeddedFont>
      <p:font typeface="Open Sans 1 Bold" charset="1" panose="020B0806030504020204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Relationship Id="rId7" Target="../media/image10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.png" Type="http://schemas.openxmlformats.org/officeDocument/2006/relationships/image"/><Relationship Id="rId4" Target="../media/image11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3416" r="0" b="-8341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037605" y="9527505"/>
            <a:ext cx="12593115" cy="1518990"/>
            <a:chOff x="0" y="0"/>
            <a:chExt cx="3316705" cy="40006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316705" cy="400063"/>
            </a:xfrm>
            <a:custGeom>
              <a:avLst/>
              <a:gdLst/>
              <a:ahLst/>
              <a:cxnLst/>
              <a:rect r="r" b="b" t="t" l="l"/>
              <a:pathLst>
                <a:path h="400063" w="3316705">
                  <a:moveTo>
                    <a:pt x="0" y="0"/>
                  </a:moveTo>
                  <a:lnTo>
                    <a:pt x="3316705" y="0"/>
                  </a:lnTo>
                  <a:lnTo>
                    <a:pt x="3316705" y="400063"/>
                  </a:lnTo>
                  <a:lnTo>
                    <a:pt x="0" y="400063"/>
                  </a:lnTo>
                  <a:close/>
                </a:path>
              </a:pathLst>
            </a:custGeom>
            <a:solidFill>
              <a:srgbClr val="BB814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3316705" cy="4381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4308017" y="4104502"/>
            <a:ext cx="3979983" cy="6182498"/>
          </a:xfrm>
          <a:custGeom>
            <a:avLst/>
            <a:gdLst/>
            <a:ahLst/>
            <a:cxnLst/>
            <a:rect r="r" b="b" t="t" l="l"/>
            <a:pathLst>
              <a:path h="6182498" w="3979983">
                <a:moveTo>
                  <a:pt x="0" y="0"/>
                </a:moveTo>
                <a:lnTo>
                  <a:pt x="3979983" y="0"/>
                </a:lnTo>
                <a:lnTo>
                  <a:pt x="3979983" y="6182498"/>
                </a:lnTo>
                <a:lnTo>
                  <a:pt x="0" y="61824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258953" y="-7200900"/>
            <a:ext cx="5400675" cy="8229600"/>
          </a:xfrm>
          <a:custGeom>
            <a:avLst/>
            <a:gdLst/>
            <a:ahLst/>
            <a:cxnLst/>
            <a:rect r="r" b="b" t="t" l="l"/>
            <a:pathLst>
              <a:path h="8229600" w="5400675">
                <a:moveTo>
                  <a:pt x="0" y="0"/>
                </a:moveTo>
                <a:lnTo>
                  <a:pt x="5400675" y="0"/>
                </a:lnTo>
                <a:lnTo>
                  <a:pt x="540067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0">
            <a:off x="-258953" y="2057400"/>
            <a:ext cx="7471791" cy="8229600"/>
          </a:xfrm>
          <a:custGeom>
            <a:avLst/>
            <a:gdLst/>
            <a:ahLst/>
            <a:cxnLst/>
            <a:rect r="r" b="b" t="t" l="l"/>
            <a:pathLst>
              <a:path h="8229600" w="7471791">
                <a:moveTo>
                  <a:pt x="7471791" y="0"/>
                </a:moveTo>
                <a:lnTo>
                  <a:pt x="0" y="0"/>
                </a:lnTo>
                <a:lnTo>
                  <a:pt x="0" y="8229600"/>
                </a:lnTo>
                <a:lnTo>
                  <a:pt x="7471791" y="8229600"/>
                </a:lnTo>
                <a:lnTo>
                  <a:pt x="7471791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0" y="1663361"/>
            <a:ext cx="7343771" cy="9017678"/>
          </a:xfrm>
          <a:custGeom>
            <a:avLst/>
            <a:gdLst/>
            <a:ahLst/>
            <a:cxnLst/>
            <a:rect r="r" b="b" t="t" l="l"/>
            <a:pathLst>
              <a:path h="9017678" w="7343771">
                <a:moveTo>
                  <a:pt x="0" y="0"/>
                </a:moveTo>
                <a:lnTo>
                  <a:pt x="7343771" y="0"/>
                </a:lnTo>
                <a:lnTo>
                  <a:pt x="7343771" y="9017678"/>
                </a:lnTo>
                <a:lnTo>
                  <a:pt x="0" y="901767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5929764" y="0"/>
            <a:ext cx="2358236" cy="2774396"/>
          </a:xfrm>
          <a:custGeom>
            <a:avLst/>
            <a:gdLst/>
            <a:ahLst/>
            <a:cxnLst/>
            <a:rect r="r" b="b" t="t" l="l"/>
            <a:pathLst>
              <a:path h="2774396" w="2358236">
                <a:moveTo>
                  <a:pt x="0" y="0"/>
                </a:moveTo>
                <a:lnTo>
                  <a:pt x="2358236" y="0"/>
                </a:lnTo>
                <a:lnTo>
                  <a:pt x="2358236" y="2774396"/>
                </a:lnTo>
                <a:lnTo>
                  <a:pt x="0" y="277439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3949510" y="1491973"/>
            <a:ext cx="12904484" cy="49930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960"/>
              </a:lnSpc>
            </a:pPr>
            <a:r>
              <a:rPr lang="en-US" sz="12000">
                <a:solidFill>
                  <a:srgbClr val="000000"/>
                </a:solidFill>
                <a:latin typeface="Roller Coaster Serif"/>
                <a:ea typeface="Roller Coaster Serif"/>
                <a:cs typeface="Roller Coaster Serif"/>
                <a:sym typeface="Roller Coaster Serif"/>
              </a:rPr>
              <a:t>Semantic Book Recommendation System Using Word Embeddings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3416" r="0" b="-8341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258953" y="9258300"/>
            <a:ext cx="12593115" cy="1518990"/>
            <a:chOff x="0" y="0"/>
            <a:chExt cx="3316705" cy="40006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316705" cy="400063"/>
            </a:xfrm>
            <a:custGeom>
              <a:avLst/>
              <a:gdLst/>
              <a:ahLst/>
              <a:cxnLst/>
              <a:rect r="r" b="b" t="t" l="l"/>
              <a:pathLst>
                <a:path h="400063" w="3316705">
                  <a:moveTo>
                    <a:pt x="0" y="0"/>
                  </a:moveTo>
                  <a:lnTo>
                    <a:pt x="3316705" y="0"/>
                  </a:lnTo>
                  <a:lnTo>
                    <a:pt x="3316705" y="400063"/>
                  </a:lnTo>
                  <a:lnTo>
                    <a:pt x="0" y="400063"/>
                  </a:lnTo>
                  <a:close/>
                </a:path>
              </a:pathLst>
            </a:custGeom>
            <a:solidFill>
              <a:srgbClr val="BB814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3316705" cy="4381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true" flipV="false" rot="0">
            <a:off x="0" y="4347257"/>
            <a:ext cx="3979983" cy="6182498"/>
          </a:xfrm>
          <a:custGeom>
            <a:avLst/>
            <a:gdLst/>
            <a:ahLst/>
            <a:cxnLst/>
            <a:rect r="r" b="b" t="t" l="l"/>
            <a:pathLst>
              <a:path h="6182498" w="3979983">
                <a:moveTo>
                  <a:pt x="3979983" y="0"/>
                </a:moveTo>
                <a:lnTo>
                  <a:pt x="0" y="0"/>
                </a:lnTo>
                <a:lnTo>
                  <a:pt x="0" y="6182498"/>
                </a:lnTo>
                <a:lnTo>
                  <a:pt x="3979983" y="6182498"/>
                </a:lnTo>
                <a:lnTo>
                  <a:pt x="3979983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887325" y="-7200900"/>
            <a:ext cx="5400675" cy="8229600"/>
          </a:xfrm>
          <a:custGeom>
            <a:avLst/>
            <a:gdLst/>
            <a:ahLst/>
            <a:cxnLst/>
            <a:rect r="r" b="b" t="t" l="l"/>
            <a:pathLst>
              <a:path h="8229600" w="5400675">
                <a:moveTo>
                  <a:pt x="0" y="0"/>
                </a:moveTo>
                <a:lnTo>
                  <a:pt x="5400675" y="0"/>
                </a:lnTo>
                <a:lnTo>
                  <a:pt x="540067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867644" y="2057400"/>
            <a:ext cx="7471791" cy="8229600"/>
          </a:xfrm>
          <a:custGeom>
            <a:avLst/>
            <a:gdLst/>
            <a:ahLst/>
            <a:cxnLst/>
            <a:rect r="r" b="b" t="t" l="l"/>
            <a:pathLst>
              <a:path h="8229600" w="7471791">
                <a:moveTo>
                  <a:pt x="0" y="0"/>
                </a:moveTo>
                <a:lnTo>
                  <a:pt x="7471791" y="0"/>
                </a:lnTo>
                <a:lnTo>
                  <a:pt x="747179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false" rot="0">
            <a:off x="10944229" y="1269322"/>
            <a:ext cx="7343771" cy="9017678"/>
          </a:xfrm>
          <a:custGeom>
            <a:avLst/>
            <a:gdLst/>
            <a:ahLst/>
            <a:cxnLst/>
            <a:rect r="r" b="b" t="t" l="l"/>
            <a:pathLst>
              <a:path h="9017678" w="7343771">
                <a:moveTo>
                  <a:pt x="7343771" y="0"/>
                </a:moveTo>
                <a:lnTo>
                  <a:pt x="0" y="0"/>
                </a:lnTo>
                <a:lnTo>
                  <a:pt x="0" y="9017678"/>
                </a:lnTo>
                <a:lnTo>
                  <a:pt x="7343771" y="9017678"/>
                </a:lnTo>
                <a:lnTo>
                  <a:pt x="7343771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9134" y="0"/>
            <a:ext cx="2358236" cy="2774396"/>
          </a:xfrm>
          <a:custGeom>
            <a:avLst/>
            <a:gdLst/>
            <a:ahLst/>
            <a:cxnLst/>
            <a:rect r="r" b="b" t="t" l="l"/>
            <a:pathLst>
              <a:path h="2774396" w="2358236">
                <a:moveTo>
                  <a:pt x="0" y="0"/>
                </a:moveTo>
                <a:lnTo>
                  <a:pt x="2358236" y="0"/>
                </a:lnTo>
                <a:lnTo>
                  <a:pt x="2358236" y="2774396"/>
                </a:lnTo>
                <a:lnTo>
                  <a:pt x="0" y="277439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3112525" y="754025"/>
            <a:ext cx="8584672" cy="4802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59"/>
              </a:lnSpc>
            </a:pPr>
            <a:r>
              <a:rPr lang="en-US" sz="6999">
                <a:solidFill>
                  <a:srgbClr val="552112"/>
                </a:solidFill>
                <a:latin typeface="Roller Coaster Serif"/>
                <a:ea typeface="Roller Coaster Serif"/>
                <a:cs typeface="Roller Coaster Serif"/>
                <a:sym typeface="Roller Coaster Serif"/>
              </a:rPr>
              <a:t>Why Recommending Books is Hard?</a:t>
            </a:r>
          </a:p>
          <a:p>
            <a:pPr algn="l">
              <a:lnSpc>
                <a:spcPts val="7559"/>
              </a:lnSpc>
            </a:pPr>
          </a:p>
          <a:p>
            <a:pPr algn="l">
              <a:lnSpc>
                <a:spcPts val="7559"/>
              </a:lnSpc>
            </a:pPr>
          </a:p>
          <a:p>
            <a:pPr algn="l">
              <a:lnSpc>
                <a:spcPts val="7559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1999922" y="3169565"/>
            <a:ext cx="11119889" cy="112153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1079501" indent="-539750" lvl="1">
              <a:lnSpc>
                <a:spcPts val="5400"/>
              </a:lnSpc>
              <a:buFont typeface="Arial"/>
              <a:buChar char="•"/>
            </a:pPr>
            <a:r>
              <a:rPr lang="en-US" sz="5000">
                <a:solidFill>
                  <a:srgbClr val="000000"/>
                </a:solidFill>
                <a:latin typeface="Open Sans 2"/>
                <a:ea typeface="Open Sans 2"/>
                <a:cs typeface="Open Sans 2"/>
                <a:sym typeface="Open Sans 2"/>
              </a:rPr>
              <a:t>Traditional systems rely on ratings or tags</a:t>
            </a:r>
          </a:p>
          <a:p>
            <a:pPr algn="just">
              <a:lnSpc>
                <a:spcPts val="5400"/>
              </a:lnSpc>
            </a:pPr>
            <a:r>
              <a:rPr lang="en-US" sz="5000">
                <a:solidFill>
                  <a:srgbClr val="000000"/>
                </a:solidFill>
                <a:latin typeface="Open Sans 2"/>
                <a:ea typeface="Open Sans 2"/>
                <a:cs typeface="Open Sans 2"/>
                <a:sym typeface="Open Sans 2"/>
              </a:rPr>
              <a:t>      But similar themes aren’t  always</a:t>
            </a:r>
          </a:p>
          <a:p>
            <a:pPr algn="just">
              <a:lnSpc>
                <a:spcPts val="5400"/>
              </a:lnSpc>
            </a:pPr>
            <a:r>
              <a:rPr lang="en-US" sz="5000">
                <a:solidFill>
                  <a:srgbClr val="000000"/>
                </a:solidFill>
                <a:latin typeface="Open Sans 2"/>
                <a:ea typeface="Open Sans 2"/>
                <a:cs typeface="Open Sans 2"/>
                <a:sym typeface="Open Sans 2"/>
              </a:rPr>
              <a:t>           </a:t>
            </a:r>
          </a:p>
          <a:p>
            <a:pPr algn="just">
              <a:lnSpc>
                <a:spcPts val="5400"/>
              </a:lnSpc>
            </a:pPr>
          </a:p>
          <a:p>
            <a:pPr algn="ctr">
              <a:lnSpc>
                <a:spcPts val="5400"/>
              </a:lnSpc>
            </a:pPr>
            <a:r>
              <a:rPr lang="en-US" sz="5000" b="true">
                <a:solidFill>
                  <a:srgbClr val="4D1C14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Can we capture semantic similarity using descriptions?</a:t>
            </a:r>
          </a:p>
          <a:p>
            <a:pPr algn="l">
              <a:lnSpc>
                <a:spcPts val="5400"/>
              </a:lnSpc>
            </a:pPr>
          </a:p>
          <a:p>
            <a:pPr algn="l">
              <a:lnSpc>
                <a:spcPts val="5400"/>
              </a:lnSpc>
            </a:pPr>
          </a:p>
          <a:p>
            <a:pPr algn="l">
              <a:lnSpc>
                <a:spcPts val="5400"/>
              </a:lnSpc>
            </a:pPr>
          </a:p>
          <a:p>
            <a:pPr algn="l">
              <a:lnSpc>
                <a:spcPts val="5400"/>
              </a:lnSpc>
            </a:pPr>
          </a:p>
          <a:p>
            <a:pPr algn="l">
              <a:lnSpc>
                <a:spcPts val="14132"/>
              </a:lnSpc>
            </a:pPr>
          </a:p>
          <a:p>
            <a:pPr algn="l">
              <a:lnSpc>
                <a:spcPts val="14132"/>
              </a:lnSpc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2904046" y="5132666"/>
            <a:ext cx="6671191" cy="8115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19"/>
              </a:lnSpc>
              <a:spcBef>
                <a:spcPct val="0"/>
              </a:spcBef>
            </a:pPr>
            <a:r>
              <a:rPr lang="en-US" sz="4799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obvi</a:t>
            </a:r>
            <a:r>
              <a:rPr lang="en-US" sz="4799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ous from metadata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3416" r="0" b="-8341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037605" y="9527505"/>
            <a:ext cx="12593115" cy="1518990"/>
            <a:chOff x="0" y="0"/>
            <a:chExt cx="3316705" cy="40006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316705" cy="400063"/>
            </a:xfrm>
            <a:custGeom>
              <a:avLst/>
              <a:gdLst/>
              <a:ahLst/>
              <a:cxnLst/>
              <a:rect r="r" b="b" t="t" l="l"/>
              <a:pathLst>
                <a:path h="400063" w="3316705">
                  <a:moveTo>
                    <a:pt x="0" y="0"/>
                  </a:moveTo>
                  <a:lnTo>
                    <a:pt x="3316705" y="0"/>
                  </a:lnTo>
                  <a:lnTo>
                    <a:pt x="3316705" y="400063"/>
                  </a:lnTo>
                  <a:lnTo>
                    <a:pt x="0" y="400063"/>
                  </a:lnTo>
                  <a:close/>
                </a:path>
              </a:pathLst>
            </a:custGeom>
            <a:solidFill>
              <a:srgbClr val="BB814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3316705" cy="4381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4308017" y="4104502"/>
            <a:ext cx="3979983" cy="6182498"/>
          </a:xfrm>
          <a:custGeom>
            <a:avLst/>
            <a:gdLst/>
            <a:ahLst/>
            <a:cxnLst/>
            <a:rect r="r" b="b" t="t" l="l"/>
            <a:pathLst>
              <a:path h="6182498" w="3979983">
                <a:moveTo>
                  <a:pt x="0" y="0"/>
                </a:moveTo>
                <a:lnTo>
                  <a:pt x="3979983" y="0"/>
                </a:lnTo>
                <a:lnTo>
                  <a:pt x="3979983" y="6182498"/>
                </a:lnTo>
                <a:lnTo>
                  <a:pt x="0" y="61824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258953" y="-7200900"/>
            <a:ext cx="5400675" cy="8229600"/>
          </a:xfrm>
          <a:custGeom>
            <a:avLst/>
            <a:gdLst/>
            <a:ahLst/>
            <a:cxnLst/>
            <a:rect r="r" b="b" t="t" l="l"/>
            <a:pathLst>
              <a:path h="8229600" w="5400675">
                <a:moveTo>
                  <a:pt x="0" y="0"/>
                </a:moveTo>
                <a:lnTo>
                  <a:pt x="5400675" y="0"/>
                </a:lnTo>
                <a:lnTo>
                  <a:pt x="540067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0">
            <a:off x="-258953" y="2057400"/>
            <a:ext cx="7471791" cy="8229600"/>
          </a:xfrm>
          <a:custGeom>
            <a:avLst/>
            <a:gdLst/>
            <a:ahLst/>
            <a:cxnLst/>
            <a:rect r="r" b="b" t="t" l="l"/>
            <a:pathLst>
              <a:path h="8229600" w="7471791">
                <a:moveTo>
                  <a:pt x="7471791" y="0"/>
                </a:moveTo>
                <a:lnTo>
                  <a:pt x="0" y="0"/>
                </a:lnTo>
                <a:lnTo>
                  <a:pt x="0" y="8229600"/>
                </a:lnTo>
                <a:lnTo>
                  <a:pt x="7471791" y="8229600"/>
                </a:lnTo>
                <a:lnTo>
                  <a:pt x="7471791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0" y="1663361"/>
            <a:ext cx="7343771" cy="9017678"/>
          </a:xfrm>
          <a:custGeom>
            <a:avLst/>
            <a:gdLst/>
            <a:ahLst/>
            <a:cxnLst/>
            <a:rect r="r" b="b" t="t" l="l"/>
            <a:pathLst>
              <a:path h="9017678" w="7343771">
                <a:moveTo>
                  <a:pt x="0" y="0"/>
                </a:moveTo>
                <a:lnTo>
                  <a:pt x="7343771" y="0"/>
                </a:lnTo>
                <a:lnTo>
                  <a:pt x="7343771" y="9017678"/>
                </a:lnTo>
                <a:lnTo>
                  <a:pt x="0" y="901767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5929764" y="0"/>
            <a:ext cx="2358236" cy="2774396"/>
          </a:xfrm>
          <a:custGeom>
            <a:avLst/>
            <a:gdLst/>
            <a:ahLst/>
            <a:cxnLst/>
            <a:rect r="r" b="b" t="t" l="l"/>
            <a:pathLst>
              <a:path h="2774396" w="2358236">
                <a:moveTo>
                  <a:pt x="0" y="0"/>
                </a:moveTo>
                <a:lnTo>
                  <a:pt x="2358236" y="0"/>
                </a:lnTo>
                <a:lnTo>
                  <a:pt x="2358236" y="2774396"/>
                </a:lnTo>
                <a:lnTo>
                  <a:pt x="0" y="277439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6894291" y="801650"/>
            <a:ext cx="8584672" cy="18567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132"/>
              </a:lnSpc>
            </a:pPr>
            <a:r>
              <a:rPr lang="en-US" sz="13085">
                <a:solidFill>
                  <a:srgbClr val="552112"/>
                </a:solidFill>
                <a:latin typeface="Roller Coaster Serif"/>
                <a:ea typeface="Roller Coaster Serif"/>
                <a:cs typeface="Roller Coaster Serif"/>
                <a:sym typeface="Roller Coaster Serif"/>
              </a:rPr>
              <a:t>Objective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577928" y="3626086"/>
            <a:ext cx="10096052" cy="48971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13"/>
              </a:lnSpc>
            </a:pPr>
            <a:r>
              <a:rPr lang="en-US" sz="4457">
                <a:solidFill>
                  <a:srgbClr val="000000"/>
                </a:solidFill>
                <a:latin typeface="Open Sans 2"/>
                <a:ea typeface="Open Sans 2"/>
                <a:cs typeface="Open Sans 2"/>
                <a:sym typeface="Open Sans 2"/>
              </a:rPr>
              <a:t>The Goal of This Project is to b</a:t>
            </a:r>
            <a:r>
              <a:rPr lang="en-US" sz="4457">
                <a:solidFill>
                  <a:srgbClr val="000000"/>
                </a:solidFill>
                <a:latin typeface="Open Sans 2"/>
                <a:ea typeface="Open Sans 2"/>
                <a:cs typeface="Open Sans 2"/>
                <a:sym typeface="Open Sans 2"/>
              </a:rPr>
              <a:t>uild a system that:</a:t>
            </a:r>
          </a:p>
          <a:p>
            <a:pPr algn="l" marL="962315" indent="-481158" lvl="1">
              <a:lnSpc>
                <a:spcPts val="4813"/>
              </a:lnSpc>
              <a:buFont typeface="Arial"/>
              <a:buChar char="•"/>
            </a:pPr>
            <a:r>
              <a:rPr lang="en-US" sz="4457">
                <a:solidFill>
                  <a:srgbClr val="000000"/>
                </a:solidFill>
                <a:latin typeface="Open Sans 2"/>
                <a:ea typeface="Open Sans 2"/>
                <a:cs typeface="Open Sans 2"/>
                <a:sym typeface="Open Sans 2"/>
              </a:rPr>
              <a:t>Understands book </a:t>
            </a:r>
            <a:r>
              <a:rPr lang="en-US" sz="4457" u="sng">
                <a:solidFill>
                  <a:srgbClr val="000000"/>
                </a:solidFill>
                <a:latin typeface="Open Sans 2"/>
                <a:ea typeface="Open Sans 2"/>
                <a:cs typeface="Open Sans 2"/>
                <a:sym typeface="Open Sans 2"/>
              </a:rPr>
              <a:t>meaning </a:t>
            </a:r>
            <a:r>
              <a:rPr lang="en-US" sz="4457">
                <a:solidFill>
                  <a:srgbClr val="000000"/>
                </a:solidFill>
                <a:latin typeface="Open Sans 2"/>
                <a:ea typeface="Open Sans 2"/>
                <a:cs typeface="Open Sans 2"/>
                <a:sym typeface="Open Sans 2"/>
              </a:rPr>
              <a:t>through </a:t>
            </a:r>
            <a:r>
              <a:rPr lang="en-US" sz="4457" u="sng">
                <a:solidFill>
                  <a:srgbClr val="000000"/>
                </a:solidFill>
                <a:latin typeface="Open Sans 2"/>
                <a:ea typeface="Open Sans 2"/>
                <a:cs typeface="Open Sans 2"/>
                <a:sym typeface="Open Sans 2"/>
              </a:rPr>
              <a:t>descriptions</a:t>
            </a:r>
          </a:p>
          <a:p>
            <a:pPr algn="l" marL="962315" indent="-481158" lvl="1">
              <a:lnSpc>
                <a:spcPts val="4813"/>
              </a:lnSpc>
              <a:buFont typeface="Arial"/>
              <a:buChar char="•"/>
            </a:pPr>
            <a:r>
              <a:rPr lang="en-US" sz="4457">
                <a:solidFill>
                  <a:srgbClr val="000000"/>
                </a:solidFill>
                <a:latin typeface="Open Sans 2"/>
                <a:ea typeface="Open Sans 2"/>
                <a:cs typeface="Open Sans 2"/>
                <a:sym typeface="Open Sans 2"/>
              </a:rPr>
              <a:t>Uses GloVe embeddings</a:t>
            </a:r>
          </a:p>
          <a:p>
            <a:pPr algn="l" marL="962315" indent="-481158" lvl="1">
              <a:lnSpc>
                <a:spcPts val="4813"/>
              </a:lnSpc>
              <a:buFont typeface="Arial"/>
              <a:buChar char="•"/>
            </a:pPr>
            <a:r>
              <a:rPr lang="en-US" sz="4457">
                <a:solidFill>
                  <a:srgbClr val="000000"/>
                </a:solidFill>
                <a:latin typeface="Open Sans 2"/>
                <a:ea typeface="Open Sans 2"/>
                <a:cs typeface="Open Sans 2"/>
                <a:sym typeface="Open Sans 2"/>
              </a:rPr>
              <a:t>Recommends similar books in a   human-like way</a:t>
            </a:r>
          </a:p>
          <a:p>
            <a:pPr algn="l">
              <a:lnSpc>
                <a:spcPts val="4813"/>
              </a:lnSpc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3416" r="0" b="-8341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258953" y="9258300"/>
            <a:ext cx="12593115" cy="1518990"/>
            <a:chOff x="0" y="0"/>
            <a:chExt cx="3316705" cy="40006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316705" cy="400063"/>
            </a:xfrm>
            <a:custGeom>
              <a:avLst/>
              <a:gdLst/>
              <a:ahLst/>
              <a:cxnLst/>
              <a:rect r="r" b="b" t="t" l="l"/>
              <a:pathLst>
                <a:path h="400063" w="3316705">
                  <a:moveTo>
                    <a:pt x="0" y="0"/>
                  </a:moveTo>
                  <a:lnTo>
                    <a:pt x="3316705" y="0"/>
                  </a:lnTo>
                  <a:lnTo>
                    <a:pt x="3316705" y="400063"/>
                  </a:lnTo>
                  <a:lnTo>
                    <a:pt x="0" y="400063"/>
                  </a:lnTo>
                  <a:close/>
                </a:path>
              </a:pathLst>
            </a:custGeom>
            <a:solidFill>
              <a:srgbClr val="BB814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3316705" cy="4381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true" flipV="false" rot="0">
            <a:off x="0" y="4347257"/>
            <a:ext cx="3979983" cy="6182498"/>
          </a:xfrm>
          <a:custGeom>
            <a:avLst/>
            <a:gdLst/>
            <a:ahLst/>
            <a:cxnLst/>
            <a:rect r="r" b="b" t="t" l="l"/>
            <a:pathLst>
              <a:path h="6182498" w="3979983">
                <a:moveTo>
                  <a:pt x="3979983" y="0"/>
                </a:moveTo>
                <a:lnTo>
                  <a:pt x="0" y="0"/>
                </a:lnTo>
                <a:lnTo>
                  <a:pt x="0" y="6182498"/>
                </a:lnTo>
                <a:lnTo>
                  <a:pt x="3979983" y="6182498"/>
                </a:lnTo>
                <a:lnTo>
                  <a:pt x="3979983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887325" y="-7200900"/>
            <a:ext cx="5400675" cy="8229600"/>
          </a:xfrm>
          <a:custGeom>
            <a:avLst/>
            <a:gdLst/>
            <a:ahLst/>
            <a:cxnLst/>
            <a:rect r="r" b="b" t="t" l="l"/>
            <a:pathLst>
              <a:path h="8229600" w="5400675">
                <a:moveTo>
                  <a:pt x="0" y="0"/>
                </a:moveTo>
                <a:lnTo>
                  <a:pt x="5400675" y="0"/>
                </a:lnTo>
                <a:lnTo>
                  <a:pt x="540067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867644" y="2057400"/>
            <a:ext cx="7471791" cy="8229600"/>
          </a:xfrm>
          <a:custGeom>
            <a:avLst/>
            <a:gdLst/>
            <a:ahLst/>
            <a:cxnLst/>
            <a:rect r="r" b="b" t="t" l="l"/>
            <a:pathLst>
              <a:path h="8229600" w="7471791">
                <a:moveTo>
                  <a:pt x="0" y="0"/>
                </a:moveTo>
                <a:lnTo>
                  <a:pt x="7471791" y="0"/>
                </a:lnTo>
                <a:lnTo>
                  <a:pt x="747179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false" rot="0">
            <a:off x="10944229" y="1269322"/>
            <a:ext cx="7343771" cy="9017678"/>
          </a:xfrm>
          <a:custGeom>
            <a:avLst/>
            <a:gdLst/>
            <a:ahLst/>
            <a:cxnLst/>
            <a:rect r="r" b="b" t="t" l="l"/>
            <a:pathLst>
              <a:path h="9017678" w="7343771">
                <a:moveTo>
                  <a:pt x="7343771" y="0"/>
                </a:moveTo>
                <a:lnTo>
                  <a:pt x="0" y="0"/>
                </a:lnTo>
                <a:lnTo>
                  <a:pt x="0" y="9017678"/>
                </a:lnTo>
                <a:lnTo>
                  <a:pt x="7343771" y="9017678"/>
                </a:lnTo>
                <a:lnTo>
                  <a:pt x="7343771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9134" y="0"/>
            <a:ext cx="2358236" cy="2774396"/>
          </a:xfrm>
          <a:custGeom>
            <a:avLst/>
            <a:gdLst/>
            <a:ahLst/>
            <a:cxnLst/>
            <a:rect r="r" b="b" t="t" l="l"/>
            <a:pathLst>
              <a:path h="2774396" w="2358236">
                <a:moveTo>
                  <a:pt x="0" y="0"/>
                </a:moveTo>
                <a:lnTo>
                  <a:pt x="2358236" y="0"/>
                </a:lnTo>
                <a:lnTo>
                  <a:pt x="2358236" y="2774396"/>
                </a:lnTo>
                <a:lnTo>
                  <a:pt x="0" y="277439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3551313" y="1912684"/>
            <a:ext cx="8584672" cy="18567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132"/>
              </a:lnSpc>
            </a:pPr>
            <a:r>
              <a:rPr lang="en-US" sz="13085">
                <a:solidFill>
                  <a:srgbClr val="552112"/>
                </a:solidFill>
                <a:latin typeface="Roller Coaster Serif"/>
                <a:ea typeface="Roller Coaster Serif"/>
                <a:cs typeface="Roller Coaster Serif"/>
                <a:sym typeface="Roller Coaster Serif"/>
              </a:rPr>
              <a:t>How It Works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175642" y="4009032"/>
            <a:ext cx="9336012" cy="35260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5"/>
              </a:lnSpc>
            </a:pPr>
            <a:r>
              <a:rPr lang="en-US" sz="3245" b="true">
                <a:solidFill>
                  <a:srgbClr val="000000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Process:</a:t>
            </a:r>
          </a:p>
          <a:p>
            <a:pPr algn="l">
              <a:lnSpc>
                <a:spcPts val="3505"/>
              </a:lnSpc>
            </a:pPr>
          </a:p>
          <a:p>
            <a:pPr algn="l" marL="700739" indent="-350369" lvl="1">
              <a:lnSpc>
                <a:spcPts val="3505"/>
              </a:lnSpc>
              <a:buAutoNum type="arabicPeriod" startAt="1"/>
            </a:pPr>
            <a:r>
              <a:rPr lang="en-US" sz="3245">
                <a:solidFill>
                  <a:srgbClr val="000000"/>
                </a:solidFill>
                <a:latin typeface="Open Sans 2"/>
                <a:ea typeface="Open Sans 2"/>
                <a:cs typeface="Open Sans 2"/>
                <a:sym typeface="Open Sans 2"/>
              </a:rPr>
              <a:t>Clean description text</a:t>
            </a:r>
          </a:p>
          <a:p>
            <a:pPr algn="l" marL="700739" indent="-350369" lvl="1">
              <a:lnSpc>
                <a:spcPts val="3505"/>
              </a:lnSpc>
              <a:buAutoNum type="arabicPeriod" startAt="1"/>
            </a:pPr>
            <a:r>
              <a:rPr lang="en-US" sz="3245">
                <a:solidFill>
                  <a:srgbClr val="000000"/>
                </a:solidFill>
                <a:latin typeface="Open Sans 2"/>
                <a:ea typeface="Open Sans 2"/>
                <a:cs typeface="Open Sans 2"/>
                <a:sym typeface="Open Sans 2"/>
              </a:rPr>
              <a:t>Convert each book into an average embedding vector</a:t>
            </a:r>
          </a:p>
          <a:p>
            <a:pPr algn="l" marL="700739" indent="-350369" lvl="1">
              <a:lnSpc>
                <a:spcPts val="3505"/>
              </a:lnSpc>
              <a:buAutoNum type="arabicPeriod" startAt="1"/>
            </a:pPr>
            <a:r>
              <a:rPr lang="en-US" sz="3245">
                <a:solidFill>
                  <a:srgbClr val="000000"/>
                </a:solidFill>
                <a:latin typeface="Open Sans 2"/>
                <a:ea typeface="Open Sans 2"/>
                <a:cs typeface="Open Sans 2"/>
                <a:sym typeface="Open Sans 2"/>
              </a:rPr>
              <a:t>Use cosine similarity to find closest books</a:t>
            </a:r>
          </a:p>
          <a:p>
            <a:pPr algn="l" marL="700739" indent="-350369" lvl="1">
              <a:lnSpc>
                <a:spcPts val="3505"/>
              </a:lnSpc>
              <a:buAutoNum type="arabicPeriod" startAt="1"/>
            </a:pPr>
            <a:r>
              <a:rPr lang="en-US" sz="3245">
                <a:solidFill>
                  <a:srgbClr val="000000"/>
                </a:solidFill>
                <a:latin typeface="Open Sans 2"/>
                <a:ea typeface="Open Sans 2"/>
                <a:cs typeface="Open Sans 2"/>
                <a:sym typeface="Open Sans 2"/>
              </a:rPr>
              <a:t>Return top-N similar titles</a:t>
            </a:r>
          </a:p>
          <a:p>
            <a:pPr algn="l">
              <a:lnSpc>
                <a:spcPts val="3505"/>
              </a:lnSpc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3416" r="0" b="-8341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037605" y="9527505"/>
            <a:ext cx="12593115" cy="1518990"/>
            <a:chOff x="0" y="0"/>
            <a:chExt cx="3316705" cy="40006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316705" cy="400063"/>
            </a:xfrm>
            <a:custGeom>
              <a:avLst/>
              <a:gdLst/>
              <a:ahLst/>
              <a:cxnLst/>
              <a:rect r="r" b="b" t="t" l="l"/>
              <a:pathLst>
                <a:path h="400063" w="3316705">
                  <a:moveTo>
                    <a:pt x="0" y="0"/>
                  </a:moveTo>
                  <a:lnTo>
                    <a:pt x="3316705" y="0"/>
                  </a:lnTo>
                  <a:lnTo>
                    <a:pt x="3316705" y="400063"/>
                  </a:lnTo>
                  <a:lnTo>
                    <a:pt x="0" y="400063"/>
                  </a:lnTo>
                  <a:close/>
                </a:path>
              </a:pathLst>
            </a:custGeom>
            <a:solidFill>
              <a:srgbClr val="BB814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3316705" cy="4381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4308017" y="4104502"/>
            <a:ext cx="3979983" cy="6182498"/>
          </a:xfrm>
          <a:custGeom>
            <a:avLst/>
            <a:gdLst/>
            <a:ahLst/>
            <a:cxnLst/>
            <a:rect r="r" b="b" t="t" l="l"/>
            <a:pathLst>
              <a:path h="6182498" w="3979983">
                <a:moveTo>
                  <a:pt x="0" y="0"/>
                </a:moveTo>
                <a:lnTo>
                  <a:pt x="3979983" y="0"/>
                </a:lnTo>
                <a:lnTo>
                  <a:pt x="3979983" y="6182498"/>
                </a:lnTo>
                <a:lnTo>
                  <a:pt x="0" y="61824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258953" y="-7200900"/>
            <a:ext cx="5400675" cy="8229600"/>
          </a:xfrm>
          <a:custGeom>
            <a:avLst/>
            <a:gdLst/>
            <a:ahLst/>
            <a:cxnLst/>
            <a:rect r="r" b="b" t="t" l="l"/>
            <a:pathLst>
              <a:path h="8229600" w="5400675">
                <a:moveTo>
                  <a:pt x="0" y="0"/>
                </a:moveTo>
                <a:lnTo>
                  <a:pt x="5400675" y="0"/>
                </a:lnTo>
                <a:lnTo>
                  <a:pt x="540067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0">
            <a:off x="-258953" y="2057400"/>
            <a:ext cx="7471791" cy="8229600"/>
          </a:xfrm>
          <a:custGeom>
            <a:avLst/>
            <a:gdLst/>
            <a:ahLst/>
            <a:cxnLst/>
            <a:rect r="r" b="b" t="t" l="l"/>
            <a:pathLst>
              <a:path h="8229600" w="7471791">
                <a:moveTo>
                  <a:pt x="7471791" y="0"/>
                </a:moveTo>
                <a:lnTo>
                  <a:pt x="0" y="0"/>
                </a:lnTo>
                <a:lnTo>
                  <a:pt x="0" y="8229600"/>
                </a:lnTo>
                <a:lnTo>
                  <a:pt x="7471791" y="8229600"/>
                </a:lnTo>
                <a:lnTo>
                  <a:pt x="7471791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0" y="1663361"/>
            <a:ext cx="7343771" cy="9017678"/>
          </a:xfrm>
          <a:custGeom>
            <a:avLst/>
            <a:gdLst/>
            <a:ahLst/>
            <a:cxnLst/>
            <a:rect r="r" b="b" t="t" l="l"/>
            <a:pathLst>
              <a:path h="9017678" w="7343771">
                <a:moveTo>
                  <a:pt x="0" y="0"/>
                </a:moveTo>
                <a:lnTo>
                  <a:pt x="7343771" y="0"/>
                </a:lnTo>
                <a:lnTo>
                  <a:pt x="7343771" y="9017678"/>
                </a:lnTo>
                <a:lnTo>
                  <a:pt x="0" y="901767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5929764" y="0"/>
            <a:ext cx="2358236" cy="2774396"/>
          </a:xfrm>
          <a:custGeom>
            <a:avLst/>
            <a:gdLst/>
            <a:ahLst/>
            <a:cxnLst/>
            <a:rect r="r" b="b" t="t" l="l"/>
            <a:pathLst>
              <a:path h="2774396" w="2358236">
                <a:moveTo>
                  <a:pt x="0" y="0"/>
                </a:moveTo>
                <a:lnTo>
                  <a:pt x="2358236" y="0"/>
                </a:lnTo>
                <a:lnTo>
                  <a:pt x="2358236" y="2774396"/>
                </a:lnTo>
                <a:lnTo>
                  <a:pt x="0" y="277439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6845537" y="1796711"/>
            <a:ext cx="8584672" cy="18567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132"/>
              </a:lnSpc>
            </a:pPr>
            <a:r>
              <a:rPr lang="en-US" sz="13085">
                <a:solidFill>
                  <a:srgbClr val="552112"/>
                </a:solidFill>
                <a:latin typeface="Roller Coaster Serif"/>
                <a:ea typeface="Roller Coaster Serif"/>
                <a:cs typeface="Roller Coaster Serif"/>
                <a:sym typeface="Roller Coaster Serif"/>
              </a:rPr>
              <a:t>Example Output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6845537" y="3907141"/>
            <a:ext cx="6777445" cy="3606255"/>
            <a:chOff x="0" y="0"/>
            <a:chExt cx="2134847" cy="1135944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134847" cy="1135945"/>
            </a:xfrm>
            <a:custGeom>
              <a:avLst/>
              <a:gdLst/>
              <a:ahLst/>
              <a:cxnLst/>
              <a:rect r="r" b="b" t="t" l="l"/>
              <a:pathLst>
                <a:path h="1135945" w="2134847">
                  <a:moveTo>
                    <a:pt x="2010386" y="1135944"/>
                  </a:moveTo>
                  <a:lnTo>
                    <a:pt x="124460" y="1135944"/>
                  </a:lnTo>
                  <a:cubicBezTo>
                    <a:pt x="55880" y="1135944"/>
                    <a:pt x="0" y="1080064"/>
                    <a:pt x="0" y="101148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010387" y="0"/>
                  </a:lnTo>
                  <a:cubicBezTo>
                    <a:pt x="2078967" y="0"/>
                    <a:pt x="2134847" y="55880"/>
                    <a:pt x="2134847" y="124460"/>
                  </a:cubicBezTo>
                  <a:lnTo>
                    <a:pt x="2134847" y="1011484"/>
                  </a:lnTo>
                  <a:cubicBezTo>
                    <a:pt x="2134847" y="1080064"/>
                    <a:pt x="2078967" y="1135945"/>
                    <a:pt x="2010387" y="1135945"/>
                  </a:cubicBezTo>
                  <a:close/>
                </a:path>
              </a:pathLst>
            </a:custGeom>
            <a:solidFill>
              <a:srgbClr val="C69451"/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6845537" y="3907141"/>
            <a:ext cx="6777445" cy="3606255"/>
            <a:chOff x="0" y="0"/>
            <a:chExt cx="2134847" cy="1135944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134847" cy="1135945"/>
            </a:xfrm>
            <a:custGeom>
              <a:avLst/>
              <a:gdLst/>
              <a:ahLst/>
              <a:cxnLst/>
              <a:rect r="r" b="b" t="t" l="l"/>
              <a:pathLst>
                <a:path h="1135945" w="2134847">
                  <a:moveTo>
                    <a:pt x="2010386" y="1135944"/>
                  </a:moveTo>
                  <a:lnTo>
                    <a:pt x="124460" y="1135944"/>
                  </a:lnTo>
                  <a:cubicBezTo>
                    <a:pt x="55880" y="1135944"/>
                    <a:pt x="0" y="1080064"/>
                    <a:pt x="0" y="101148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010387" y="0"/>
                  </a:lnTo>
                  <a:cubicBezTo>
                    <a:pt x="2078967" y="0"/>
                    <a:pt x="2134847" y="55880"/>
                    <a:pt x="2134847" y="124460"/>
                  </a:cubicBezTo>
                  <a:lnTo>
                    <a:pt x="2134847" y="1011484"/>
                  </a:lnTo>
                  <a:cubicBezTo>
                    <a:pt x="2134847" y="1080064"/>
                    <a:pt x="2078967" y="1135945"/>
                    <a:pt x="2010387" y="1135945"/>
                  </a:cubicBezTo>
                  <a:close/>
                </a:path>
              </a:pathLst>
            </a:custGeom>
            <a:solidFill>
              <a:srgbClr val="C69451"/>
            </a:solidFill>
          </p:spPr>
        </p:sp>
      </p:grpSp>
      <p:sp>
        <p:nvSpPr>
          <p:cNvPr name="AutoShape 16" id="16"/>
          <p:cNvSpPr/>
          <p:nvPr/>
        </p:nvSpPr>
        <p:spPr>
          <a:xfrm rot="-5400000">
            <a:off x="10229943" y="1948332"/>
            <a:ext cx="8508" cy="6072996"/>
          </a:xfrm>
          <a:prstGeom prst="rect">
            <a:avLst/>
          </a:prstGeom>
          <a:solidFill>
            <a:srgbClr val="334B32"/>
          </a:solidFill>
        </p:spPr>
      </p:sp>
      <p:sp>
        <p:nvSpPr>
          <p:cNvPr name="Freeform 17" id="17"/>
          <p:cNvSpPr/>
          <p:nvPr/>
        </p:nvSpPr>
        <p:spPr>
          <a:xfrm flipH="false" flipV="false" rot="0">
            <a:off x="7029078" y="4122883"/>
            <a:ext cx="314693" cy="314693"/>
          </a:xfrm>
          <a:custGeom>
            <a:avLst/>
            <a:gdLst/>
            <a:ahLst/>
            <a:cxnLst/>
            <a:rect r="r" b="b" t="t" l="l"/>
            <a:pathLst>
              <a:path h="314693" w="314693">
                <a:moveTo>
                  <a:pt x="0" y="0"/>
                </a:moveTo>
                <a:lnTo>
                  <a:pt x="314693" y="0"/>
                </a:lnTo>
                <a:lnTo>
                  <a:pt x="314693" y="314693"/>
                </a:lnTo>
                <a:lnTo>
                  <a:pt x="0" y="31469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7029078" y="5249340"/>
            <a:ext cx="314693" cy="314693"/>
          </a:xfrm>
          <a:custGeom>
            <a:avLst/>
            <a:gdLst/>
            <a:ahLst/>
            <a:cxnLst/>
            <a:rect r="r" b="b" t="t" l="l"/>
            <a:pathLst>
              <a:path h="314693" w="314693">
                <a:moveTo>
                  <a:pt x="0" y="0"/>
                </a:moveTo>
                <a:lnTo>
                  <a:pt x="314693" y="0"/>
                </a:lnTo>
                <a:lnTo>
                  <a:pt x="314693" y="314693"/>
                </a:lnTo>
                <a:lnTo>
                  <a:pt x="0" y="31469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7069954" y="5857507"/>
            <a:ext cx="314693" cy="314693"/>
          </a:xfrm>
          <a:custGeom>
            <a:avLst/>
            <a:gdLst/>
            <a:ahLst/>
            <a:cxnLst/>
            <a:rect r="r" b="b" t="t" l="l"/>
            <a:pathLst>
              <a:path h="314693" w="314693">
                <a:moveTo>
                  <a:pt x="0" y="0"/>
                </a:moveTo>
                <a:lnTo>
                  <a:pt x="314693" y="0"/>
                </a:lnTo>
                <a:lnTo>
                  <a:pt x="314693" y="314693"/>
                </a:lnTo>
                <a:lnTo>
                  <a:pt x="0" y="31469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7069954" y="6504688"/>
            <a:ext cx="314693" cy="314693"/>
          </a:xfrm>
          <a:custGeom>
            <a:avLst/>
            <a:gdLst/>
            <a:ahLst/>
            <a:cxnLst/>
            <a:rect r="r" b="b" t="t" l="l"/>
            <a:pathLst>
              <a:path h="314693" w="314693">
                <a:moveTo>
                  <a:pt x="0" y="0"/>
                </a:moveTo>
                <a:lnTo>
                  <a:pt x="314693" y="0"/>
                </a:lnTo>
                <a:lnTo>
                  <a:pt x="314693" y="314693"/>
                </a:lnTo>
                <a:lnTo>
                  <a:pt x="0" y="31469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7465123" y="4094977"/>
            <a:ext cx="5701153" cy="809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77"/>
              </a:lnSpc>
            </a:pPr>
            <a:r>
              <a:rPr lang="en-US" sz="2648">
                <a:solidFill>
                  <a:srgbClr val="423F37"/>
                </a:solidFill>
                <a:latin typeface="Questrial"/>
                <a:ea typeface="Questrial"/>
                <a:cs typeface="Questrial"/>
                <a:sym typeface="Questrial"/>
              </a:rPr>
              <a:t>Harry Potter and the Sorcerer's Stone</a:t>
            </a:r>
          </a:p>
          <a:p>
            <a:pPr algn="l">
              <a:lnSpc>
                <a:spcPts val="3177"/>
              </a:lnSpc>
            </a:pPr>
          </a:p>
        </p:txBody>
      </p:sp>
      <p:sp>
        <p:nvSpPr>
          <p:cNvPr name="TextBox 22" id="22"/>
          <p:cNvSpPr txBox="true"/>
          <p:nvPr/>
        </p:nvSpPr>
        <p:spPr>
          <a:xfrm rot="0">
            <a:off x="7465123" y="5237863"/>
            <a:ext cx="5514717" cy="323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1"/>
              </a:lnSpc>
            </a:pPr>
            <a:r>
              <a:rPr lang="en-US" sz="2101">
                <a:solidFill>
                  <a:srgbClr val="423F37"/>
                </a:solidFill>
                <a:latin typeface="Questrial"/>
                <a:ea typeface="Questrial"/>
                <a:cs typeface="Questrial"/>
                <a:sym typeface="Questrial"/>
              </a:rPr>
              <a:t>The Magicians and</a:t>
            </a:r>
            <a:r>
              <a:rPr lang="en-US" sz="2101">
                <a:solidFill>
                  <a:srgbClr val="423F37"/>
                </a:solidFill>
                <a:latin typeface="Questrial"/>
                <a:ea typeface="Questrial"/>
                <a:cs typeface="Questrial"/>
                <a:sym typeface="Questrial"/>
              </a:rPr>
              <a:t> Mrs. Quent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7465123" y="6495163"/>
            <a:ext cx="4852780" cy="323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1"/>
              </a:lnSpc>
            </a:pPr>
            <a:r>
              <a:rPr lang="en-US" sz="2101">
                <a:solidFill>
                  <a:srgbClr val="423F37"/>
                </a:solidFill>
                <a:latin typeface="Questrial"/>
                <a:ea typeface="Questrial"/>
                <a:cs typeface="Questrial"/>
                <a:sym typeface="Questrial"/>
              </a:rPr>
              <a:t>Dead Beautiful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7465123" y="5866513"/>
            <a:ext cx="5867003" cy="638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1"/>
              </a:lnSpc>
            </a:pPr>
            <a:r>
              <a:rPr lang="en-US" sz="2101">
                <a:solidFill>
                  <a:srgbClr val="423F37"/>
                </a:solidFill>
                <a:latin typeface="Questrial"/>
                <a:ea typeface="Questrial"/>
                <a:cs typeface="Questrial"/>
                <a:sym typeface="Questrial"/>
              </a:rPr>
              <a:t>James</a:t>
            </a:r>
            <a:r>
              <a:rPr lang="en-US" sz="2101">
                <a:solidFill>
                  <a:srgbClr val="423F37"/>
                </a:solidFill>
                <a:latin typeface="Questrial"/>
                <a:ea typeface="Questrial"/>
                <a:cs typeface="Questrial"/>
                <a:sym typeface="Questrial"/>
              </a:rPr>
              <a:t> Potter and the Hall of Elders' Crossing</a:t>
            </a:r>
          </a:p>
          <a:p>
            <a:pPr algn="l">
              <a:lnSpc>
                <a:spcPts val="2521"/>
              </a:lnSpc>
            </a:pPr>
          </a:p>
        </p:txBody>
      </p:sp>
      <p:sp>
        <p:nvSpPr>
          <p:cNvPr name="TextBox 25" id="25"/>
          <p:cNvSpPr txBox="true"/>
          <p:nvPr/>
        </p:nvSpPr>
        <p:spPr>
          <a:xfrm rot="0">
            <a:off x="12608758" y="4113358"/>
            <a:ext cx="1191817" cy="323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1"/>
              </a:lnSpc>
              <a:spcBef>
                <a:spcPct val="0"/>
              </a:spcBef>
            </a:pPr>
            <a:r>
              <a:rPr lang="en-US" sz="2101">
                <a:solidFill>
                  <a:srgbClr val="423F37"/>
                </a:solidFill>
                <a:latin typeface="Questrial"/>
                <a:ea typeface="Questrial"/>
                <a:cs typeface="Questrial"/>
                <a:sym typeface="Questrial"/>
              </a:rPr>
              <a:t>x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6845537" y="7732470"/>
            <a:ext cx="6777445" cy="656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b="true" sz="1899">
                <a:solidFill>
                  <a:srgbClr val="4D1C14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#</a:t>
            </a:r>
            <a:r>
              <a:rPr lang="en-US" b="true" sz="1899">
                <a:solidFill>
                  <a:srgbClr val="4D1C14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Recommended based on description similarity using GloVe embeddings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3416" r="0" b="-8341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258953" y="9258300"/>
            <a:ext cx="12593115" cy="1518990"/>
            <a:chOff x="0" y="0"/>
            <a:chExt cx="3316705" cy="40006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316705" cy="400063"/>
            </a:xfrm>
            <a:custGeom>
              <a:avLst/>
              <a:gdLst/>
              <a:ahLst/>
              <a:cxnLst/>
              <a:rect r="r" b="b" t="t" l="l"/>
              <a:pathLst>
                <a:path h="400063" w="3316705">
                  <a:moveTo>
                    <a:pt x="0" y="0"/>
                  </a:moveTo>
                  <a:lnTo>
                    <a:pt x="3316705" y="0"/>
                  </a:lnTo>
                  <a:lnTo>
                    <a:pt x="3316705" y="400063"/>
                  </a:lnTo>
                  <a:lnTo>
                    <a:pt x="0" y="400063"/>
                  </a:lnTo>
                  <a:close/>
                </a:path>
              </a:pathLst>
            </a:custGeom>
            <a:solidFill>
              <a:srgbClr val="BB814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3316705" cy="4381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true" flipV="false" rot="0">
            <a:off x="0" y="4347257"/>
            <a:ext cx="3979983" cy="6182498"/>
          </a:xfrm>
          <a:custGeom>
            <a:avLst/>
            <a:gdLst/>
            <a:ahLst/>
            <a:cxnLst/>
            <a:rect r="r" b="b" t="t" l="l"/>
            <a:pathLst>
              <a:path h="6182498" w="3979983">
                <a:moveTo>
                  <a:pt x="3979983" y="0"/>
                </a:moveTo>
                <a:lnTo>
                  <a:pt x="0" y="0"/>
                </a:lnTo>
                <a:lnTo>
                  <a:pt x="0" y="6182498"/>
                </a:lnTo>
                <a:lnTo>
                  <a:pt x="3979983" y="6182498"/>
                </a:lnTo>
                <a:lnTo>
                  <a:pt x="3979983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887325" y="-7200900"/>
            <a:ext cx="5400675" cy="8229600"/>
          </a:xfrm>
          <a:custGeom>
            <a:avLst/>
            <a:gdLst/>
            <a:ahLst/>
            <a:cxnLst/>
            <a:rect r="r" b="b" t="t" l="l"/>
            <a:pathLst>
              <a:path h="8229600" w="5400675">
                <a:moveTo>
                  <a:pt x="0" y="0"/>
                </a:moveTo>
                <a:lnTo>
                  <a:pt x="5400675" y="0"/>
                </a:lnTo>
                <a:lnTo>
                  <a:pt x="540067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134" y="0"/>
            <a:ext cx="2358236" cy="2774396"/>
          </a:xfrm>
          <a:custGeom>
            <a:avLst/>
            <a:gdLst/>
            <a:ahLst/>
            <a:cxnLst/>
            <a:rect r="r" b="b" t="t" l="l"/>
            <a:pathLst>
              <a:path h="2774396" w="2358236">
                <a:moveTo>
                  <a:pt x="0" y="0"/>
                </a:moveTo>
                <a:lnTo>
                  <a:pt x="2358236" y="0"/>
                </a:lnTo>
                <a:lnTo>
                  <a:pt x="2358236" y="2774396"/>
                </a:lnTo>
                <a:lnTo>
                  <a:pt x="0" y="277439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778989" y="2169561"/>
            <a:ext cx="14919402" cy="4961027"/>
          </a:xfrm>
          <a:custGeom>
            <a:avLst/>
            <a:gdLst/>
            <a:ahLst/>
            <a:cxnLst/>
            <a:rect r="r" b="b" t="t" l="l"/>
            <a:pathLst>
              <a:path h="4961027" w="14919402">
                <a:moveTo>
                  <a:pt x="0" y="0"/>
                </a:moveTo>
                <a:lnTo>
                  <a:pt x="14919402" y="0"/>
                </a:lnTo>
                <a:lnTo>
                  <a:pt x="14919402" y="4961028"/>
                </a:lnTo>
                <a:lnTo>
                  <a:pt x="0" y="496102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1424" r="0" b="-448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3335012" y="-766537"/>
            <a:ext cx="8584672" cy="2095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00"/>
              </a:lnSpc>
            </a:pPr>
            <a:r>
              <a:rPr lang="en-US" sz="5000">
                <a:solidFill>
                  <a:srgbClr val="000000"/>
                </a:solidFill>
                <a:latin typeface="Roller Coaster Serif"/>
                <a:ea typeface="Roller Coaster Serif"/>
                <a:cs typeface="Roller Coaster Serif"/>
                <a:sym typeface="Roller Coaster Serif"/>
              </a:rPr>
              <a:t>How the Recommendation System Works”</a:t>
            </a:r>
          </a:p>
          <a:p>
            <a:pPr algn="l">
              <a:lnSpc>
                <a:spcPts val="5400"/>
              </a:lnSpc>
            </a:pPr>
          </a:p>
          <a:p>
            <a:pPr algn="l">
              <a:lnSpc>
                <a:spcPts val="5400"/>
              </a:lnSpc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3416" r="0" b="-8341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037605" y="9527505"/>
            <a:ext cx="12593115" cy="1518990"/>
            <a:chOff x="0" y="0"/>
            <a:chExt cx="3316705" cy="40006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316705" cy="400063"/>
            </a:xfrm>
            <a:custGeom>
              <a:avLst/>
              <a:gdLst/>
              <a:ahLst/>
              <a:cxnLst/>
              <a:rect r="r" b="b" t="t" l="l"/>
              <a:pathLst>
                <a:path h="400063" w="3316705">
                  <a:moveTo>
                    <a:pt x="0" y="0"/>
                  </a:moveTo>
                  <a:lnTo>
                    <a:pt x="3316705" y="0"/>
                  </a:lnTo>
                  <a:lnTo>
                    <a:pt x="3316705" y="400063"/>
                  </a:lnTo>
                  <a:lnTo>
                    <a:pt x="0" y="400063"/>
                  </a:lnTo>
                  <a:close/>
                </a:path>
              </a:pathLst>
            </a:custGeom>
            <a:solidFill>
              <a:srgbClr val="BB814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3316705" cy="4381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-258953" y="-7200900"/>
            <a:ext cx="5400675" cy="8229600"/>
          </a:xfrm>
          <a:custGeom>
            <a:avLst/>
            <a:gdLst/>
            <a:ahLst/>
            <a:cxnLst/>
            <a:rect r="r" b="b" t="t" l="l"/>
            <a:pathLst>
              <a:path h="8229600" w="5400675">
                <a:moveTo>
                  <a:pt x="0" y="0"/>
                </a:moveTo>
                <a:lnTo>
                  <a:pt x="5400675" y="0"/>
                </a:lnTo>
                <a:lnTo>
                  <a:pt x="540067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901417" y="1229820"/>
            <a:ext cx="15552900" cy="9404771"/>
          </a:xfrm>
          <a:custGeom>
            <a:avLst/>
            <a:gdLst/>
            <a:ahLst/>
            <a:cxnLst/>
            <a:rect r="r" b="b" t="t" l="l"/>
            <a:pathLst>
              <a:path h="9404771" w="15552900">
                <a:moveTo>
                  <a:pt x="0" y="0"/>
                </a:moveTo>
                <a:lnTo>
                  <a:pt x="15552900" y="0"/>
                </a:lnTo>
                <a:lnTo>
                  <a:pt x="15552900" y="9404771"/>
                </a:lnTo>
                <a:lnTo>
                  <a:pt x="0" y="940477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765" r="-3184" b="-765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5141722" y="66675"/>
            <a:ext cx="8584672" cy="992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59"/>
              </a:lnSpc>
            </a:pPr>
            <a:r>
              <a:rPr lang="en-US" sz="6999">
                <a:solidFill>
                  <a:srgbClr val="000000"/>
                </a:solidFill>
                <a:latin typeface="Roller Coaster Serif"/>
                <a:ea typeface="Roller Coaster Serif"/>
                <a:cs typeface="Roller Coaster Serif"/>
                <a:sym typeface="Roller Coaster Serif"/>
              </a:rPr>
              <a:t>Exploring Embeddings Visually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3416" r="0" b="-8341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037605" y="9527505"/>
            <a:ext cx="12593115" cy="1518990"/>
            <a:chOff x="0" y="0"/>
            <a:chExt cx="3316705" cy="40006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316705" cy="400063"/>
            </a:xfrm>
            <a:custGeom>
              <a:avLst/>
              <a:gdLst/>
              <a:ahLst/>
              <a:cxnLst/>
              <a:rect r="r" b="b" t="t" l="l"/>
              <a:pathLst>
                <a:path h="400063" w="3316705">
                  <a:moveTo>
                    <a:pt x="0" y="0"/>
                  </a:moveTo>
                  <a:lnTo>
                    <a:pt x="3316705" y="0"/>
                  </a:lnTo>
                  <a:lnTo>
                    <a:pt x="3316705" y="400063"/>
                  </a:lnTo>
                  <a:lnTo>
                    <a:pt x="0" y="400063"/>
                  </a:lnTo>
                  <a:close/>
                </a:path>
              </a:pathLst>
            </a:custGeom>
            <a:solidFill>
              <a:srgbClr val="BB814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3316705" cy="4381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4308017" y="4104502"/>
            <a:ext cx="3979983" cy="6182498"/>
          </a:xfrm>
          <a:custGeom>
            <a:avLst/>
            <a:gdLst/>
            <a:ahLst/>
            <a:cxnLst/>
            <a:rect r="r" b="b" t="t" l="l"/>
            <a:pathLst>
              <a:path h="6182498" w="3979983">
                <a:moveTo>
                  <a:pt x="0" y="0"/>
                </a:moveTo>
                <a:lnTo>
                  <a:pt x="3979983" y="0"/>
                </a:lnTo>
                <a:lnTo>
                  <a:pt x="3979983" y="6182498"/>
                </a:lnTo>
                <a:lnTo>
                  <a:pt x="0" y="61824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258953" y="-7200900"/>
            <a:ext cx="5400675" cy="8229600"/>
          </a:xfrm>
          <a:custGeom>
            <a:avLst/>
            <a:gdLst/>
            <a:ahLst/>
            <a:cxnLst/>
            <a:rect r="r" b="b" t="t" l="l"/>
            <a:pathLst>
              <a:path h="8229600" w="5400675">
                <a:moveTo>
                  <a:pt x="0" y="0"/>
                </a:moveTo>
                <a:lnTo>
                  <a:pt x="5400675" y="0"/>
                </a:lnTo>
                <a:lnTo>
                  <a:pt x="540067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0">
            <a:off x="-258953" y="2057400"/>
            <a:ext cx="7471791" cy="8229600"/>
          </a:xfrm>
          <a:custGeom>
            <a:avLst/>
            <a:gdLst/>
            <a:ahLst/>
            <a:cxnLst/>
            <a:rect r="r" b="b" t="t" l="l"/>
            <a:pathLst>
              <a:path h="8229600" w="7471791">
                <a:moveTo>
                  <a:pt x="7471791" y="0"/>
                </a:moveTo>
                <a:lnTo>
                  <a:pt x="0" y="0"/>
                </a:lnTo>
                <a:lnTo>
                  <a:pt x="0" y="8229600"/>
                </a:lnTo>
                <a:lnTo>
                  <a:pt x="7471791" y="8229600"/>
                </a:lnTo>
                <a:lnTo>
                  <a:pt x="7471791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0" y="1663361"/>
            <a:ext cx="7343771" cy="9017678"/>
          </a:xfrm>
          <a:custGeom>
            <a:avLst/>
            <a:gdLst/>
            <a:ahLst/>
            <a:cxnLst/>
            <a:rect r="r" b="b" t="t" l="l"/>
            <a:pathLst>
              <a:path h="9017678" w="7343771">
                <a:moveTo>
                  <a:pt x="0" y="0"/>
                </a:moveTo>
                <a:lnTo>
                  <a:pt x="7343771" y="0"/>
                </a:lnTo>
                <a:lnTo>
                  <a:pt x="7343771" y="9017678"/>
                </a:lnTo>
                <a:lnTo>
                  <a:pt x="0" y="901767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5929764" y="0"/>
            <a:ext cx="2358236" cy="2774396"/>
          </a:xfrm>
          <a:custGeom>
            <a:avLst/>
            <a:gdLst/>
            <a:ahLst/>
            <a:cxnLst/>
            <a:rect r="r" b="b" t="t" l="l"/>
            <a:pathLst>
              <a:path h="2774396" w="2358236">
                <a:moveTo>
                  <a:pt x="0" y="0"/>
                </a:moveTo>
                <a:lnTo>
                  <a:pt x="2358236" y="0"/>
                </a:lnTo>
                <a:lnTo>
                  <a:pt x="2358236" y="2774396"/>
                </a:lnTo>
                <a:lnTo>
                  <a:pt x="0" y="277439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5841668" y="821627"/>
            <a:ext cx="10288486" cy="36474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132"/>
              </a:lnSpc>
            </a:pPr>
            <a:r>
              <a:rPr lang="en-US" sz="13085">
                <a:solidFill>
                  <a:srgbClr val="000000"/>
                </a:solidFill>
                <a:latin typeface="Roller Coaster Serif"/>
                <a:ea typeface="Roller Coaster Serif"/>
                <a:cs typeface="Roller Coaster Serif"/>
                <a:sym typeface="Roller Coaster Serif"/>
              </a:rPr>
              <a:t>Check the whole project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841668" y="4842444"/>
            <a:ext cx="9391043" cy="26497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5"/>
              </a:lnSpc>
            </a:pPr>
            <a:r>
              <a:rPr lang="en-US" sz="3245">
                <a:solidFill>
                  <a:srgbClr val="000000"/>
                </a:solidFill>
                <a:latin typeface="Open Sans 2"/>
                <a:ea typeface="Open Sans 2"/>
                <a:cs typeface="Open Sans 2"/>
                <a:sym typeface="Open Sans 2"/>
              </a:rPr>
              <a:t> Curious how this works under the hood?</a:t>
            </a:r>
          </a:p>
          <a:p>
            <a:pPr algn="l">
              <a:lnSpc>
                <a:spcPts val="3505"/>
              </a:lnSpc>
            </a:pPr>
          </a:p>
          <a:p>
            <a:pPr algn="l">
              <a:lnSpc>
                <a:spcPts val="3505"/>
              </a:lnSpc>
            </a:pPr>
            <a:r>
              <a:rPr lang="en-US" sz="3245">
                <a:solidFill>
                  <a:srgbClr val="000000"/>
                </a:solidFill>
                <a:latin typeface="Open Sans 2"/>
                <a:ea typeface="Open Sans 2"/>
                <a:cs typeface="Open Sans 2"/>
                <a:sym typeface="Open Sans 2"/>
              </a:rPr>
              <a:t> Dive into the full implementation, code, and detailed walkthrough on my GitHub!</a:t>
            </a:r>
          </a:p>
          <a:p>
            <a:pPr algn="l">
              <a:lnSpc>
                <a:spcPts val="3505"/>
              </a:lnSpc>
            </a:pPr>
          </a:p>
          <a:p>
            <a:pPr algn="l">
              <a:lnSpc>
                <a:spcPts val="3505"/>
              </a:lnSpc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9144000" y="6968424"/>
            <a:ext cx="7270236" cy="5238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45"/>
              </a:lnSpc>
            </a:pPr>
            <a:r>
              <a:rPr lang="en-US" b="true" sz="3745" u="sng">
                <a:solidFill>
                  <a:srgbClr val="000000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link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3416" r="0" b="-8341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258953" y="9258300"/>
            <a:ext cx="12593115" cy="1518990"/>
            <a:chOff x="0" y="0"/>
            <a:chExt cx="3316705" cy="40006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316705" cy="400063"/>
            </a:xfrm>
            <a:custGeom>
              <a:avLst/>
              <a:gdLst/>
              <a:ahLst/>
              <a:cxnLst/>
              <a:rect r="r" b="b" t="t" l="l"/>
              <a:pathLst>
                <a:path h="400063" w="3316705">
                  <a:moveTo>
                    <a:pt x="0" y="0"/>
                  </a:moveTo>
                  <a:lnTo>
                    <a:pt x="3316705" y="0"/>
                  </a:lnTo>
                  <a:lnTo>
                    <a:pt x="3316705" y="400063"/>
                  </a:lnTo>
                  <a:lnTo>
                    <a:pt x="0" y="400063"/>
                  </a:lnTo>
                  <a:close/>
                </a:path>
              </a:pathLst>
            </a:custGeom>
            <a:solidFill>
              <a:srgbClr val="BB814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3316705" cy="4381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true" flipV="false" rot="0">
            <a:off x="0" y="4347257"/>
            <a:ext cx="3979983" cy="6182498"/>
          </a:xfrm>
          <a:custGeom>
            <a:avLst/>
            <a:gdLst/>
            <a:ahLst/>
            <a:cxnLst/>
            <a:rect r="r" b="b" t="t" l="l"/>
            <a:pathLst>
              <a:path h="6182498" w="3979983">
                <a:moveTo>
                  <a:pt x="3979983" y="0"/>
                </a:moveTo>
                <a:lnTo>
                  <a:pt x="0" y="0"/>
                </a:lnTo>
                <a:lnTo>
                  <a:pt x="0" y="6182498"/>
                </a:lnTo>
                <a:lnTo>
                  <a:pt x="3979983" y="6182498"/>
                </a:lnTo>
                <a:lnTo>
                  <a:pt x="3979983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887325" y="-7200900"/>
            <a:ext cx="5400675" cy="8229600"/>
          </a:xfrm>
          <a:custGeom>
            <a:avLst/>
            <a:gdLst/>
            <a:ahLst/>
            <a:cxnLst/>
            <a:rect r="r" b="b" t="t" l="l"/>
            <a:pathLst>
              <a:path h="8229600" w="5400675">
                <a:moveTo>
                  <a:pt x="0" y="0"/>
                </a:moveTo>
                <a:lnTo>
                  <a:pt x="5400675" y="0"/>
                </a:lnTo>
                <a:lnTo>
                  <a:pt x="540067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867644" y="2057400"/>
            <a:ext cx="7471791" cy="8229600"/>
          </a:xfrm>
          <a:custGeom>
            <a:avLst/>
            <a:gdLst/>
            <a:ahLst/>
            <a:cxnLst/>
            <a:rect r="r" b="b" t="t" l="l"/>
            <a:pathLst>
              <a:path h="8229600" w="7471791">
                <a:moveTo>
                  <a:pt x="0" y="0"/>
                </a:moveTo>
                <a:lnTo>
                  <a:pt x="7471791" y="0"/>
                </a:lnTo>
                <a:lnTo>
                  <a:pt x="747179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false" rot="0">
            <a:off x="10944229" y="1269322"/>
            <a:ext cx="7343771" cy="9017678"/>
          </a:xfrm>
          <a:custGeom>
            <a:avLst/>
            <a:gdLst/>
            <a:ahLst/>
            <a:cxnLst/>
            <a:rect r="r" b="b" t="t" l="l"/>
            <a:pathLst>
              <a:path h="9017678" w="7343771">
                <a:moveTo>
                  <a:pt x="7343771" y="0"/>
                </a:moveTo>
                <a:lnTo>
                  <a:pt x="0" y="0"/>
                </a:lnTo>
                <a:lnTo>
                  <a:pt x="0" y="9017678"/>
                </a:lnTo>
                <a:lnTo>
                  <a:pt x="7343771" y="9017678"/>
                </a:lnTo>
                <a:lnTo>
                  <a:pt x="7343771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9134" y="0"/>
            <a:ext cx="2358236" cy="2774396"/>
          </a:xfrm>
          <a:custGeom>
            <a:avLst/>
            <a:gdLst/>
            <a:ahLst/>
            <a:cxnLst/>
            <a:rect r="r" b="b" t="t" l="l"/>
            <a:pathLst>
              <a:path h="2774396" w="2358236">
                <a:moveTo>
                  <a:pt x="0" y="0"/>
                </a:moveTo>
                <a:lnTo>
                  <a:pt x="2358236" y="0"/>
                </a:lnTo>
                <a:lnTo>
                  <a:pt x="2358236" y="2774396"/>
                </a:lnTo>
                <a:lnTo>
                  <a:pt x="0" y="277439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2997141" y="3555650"/>
            <a:ext cx="9337021" cy="2616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933"/>
              </a:lnSpc>
            </a:pPr>
            <a:r>
              <a:rPr lang="en-US" sz="18456">
                <a:solidFill>
                  <a:srgbClr val="000000"/>
                </a:solidFill>
                <a:latin typeface="Roller Coaster Serif"/>
                <a:ea typeface="Roller Coaster Serif"/>
                <a:cs typeface="Roller Coaster Serif"/>
                <a:sym typeface="Roller Coaster Serif"/>
              </a:rPr>
              <a:t>Thank You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DAGmZskVgLM</dc:identifier>
  <dcterms:modified xsi:type="dcterms:W3CDTF">2011-08-01T06:04:30Z</dcterms:modified>
  <cp:revision>1</cp:revision>
  <dc:title>Brown Vintage Book Group Project Presentation</dc:title>
</cp:coreProperties>
</file>